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2"/>
  </p:notesMasterIdLst>
  <p:sldIdLst>
    <p:sldId id="256" r:id="rId2"/>
    <p:sldId id="264" r:id="rId3"/>
    <p:sldId id="348" r:id="rId4"/>
    <p:sldId id="393" r:id="rId5"/>
    <p:sldId id="383" r:id="rId6"/>
    <p:sldId id="389" r:id="rId7"/>
    <p:sldId id="391" r:id="rId8"/>
    <p:sldId id="390" r:id="rId9"/>
    <p:sldId id="392" r:id="rId10"/>
    <p:sldId id="397" r:id="rId11"/>
    <p:sldId id="394" r:id="rId12"/>
    <p:sldId id="395" r:id="rId13"/>
    <p:sldId id="396" r:id="rId14"/>
    <p:sldId id="398" r:id="rId15"/>
    <p:sldId id="421" r:id="rId16"/>
    <p:sldId id="385" r:id="rId17"/>
    <p:sldId id="400" r:id="rId18"/>
    <p:sldId id="399" r:id="rId19"/>
    <p:sldId id="401" r:id="rId20"/>
    <p:sldId id="422" r:id="rId21"/>
    <p:sldId id="387" r:id="rId22"/>
    <p:sldId id="402" r:id="rId23"/>
    <p:sldId id="409" r:id="rId24"/>
    <p:sldId id="410" r:id="rId25"/>
    <p:sldId id="403" r:id="rId26"/>
    <p:sldId id="411" r:id="rId27"/>
    <p:sldId id="258" r:id="rId28"/>
    <p:sldId id="260" r:id="rId29"/>
    <p:sldId id="413" r:id="rId30"/>
    <p:sldId id="417" r:id="rId31"/>
    <p:sldId id="261" r:id="rId32"/>
    <p:sldId id="412" r:id="rId33"/>
    <p:sldId id="420" r:id="rId34"/>
    <p:sldId id="419" r:id="rId35"/>
    <p:sldId id="418" r:id="rId36"/>
    <p:sldId id="408" r:id="rId37"/>
    <p:sldId id="267" r:id="rId38"/>
    <p:sldId id="265" r:id="rId39"/>
    <p:sldId id="266" r:id="rId40"/>
    <p:sldId id="4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OS Design Principles" id="{B55B8E8C-5EAB-4A1E-A4E9-AE5E896E46FA}">
          <p14:sldIdLst>
            <p14:sldId id="348"/>
            <p14:sldId id="393"/>
            <p14:sldId id="383"/>
            <p14:sldId id="389"/>
            <p14:sldId id="391"/>
            <p14:sldId id="390"/>
            <p14:sldId id="392"/>
            <p14:sldId id="397"/>
            <p14:sldId id="394"/>
            <p14:sldId id="395"/>
            <p14:sldId id="396"/>
            <p14:sldId id="398"/>
          </p14:sldIdLst>
        </p14:section>
        <p14:section name="Kernel Designs" id="{4E7B767D-6C52-451B-97FC-BCD61FCF71C5}">
          <p14:sldIdLst>
            <p14:sldId id="421"/>
            <p14:sldId id="385"/>
            <p14:sldId id="400"/>
            <p14:sldId id="399"/>
            <p14:sldId id="401"/>
          </p14:sldIdLst>
        </p14:section>
        <p14:section name="RAID" id="{C7EBC2BC-8061-4525-B713-BFEBFA58813B}">
          <p14:sldIdLst>
            <p14:sldId id="422"/>
            <p14:sldId id="387"/>
            <p14:sldId id="402"/>
            <p14:sldId id="409"/>
            <p14:sldId id="410"/>
            <p14:sldId id="403"/>
            <p14:sldId id="411"/>
            <p14:sldId id="258"/>
            <p14:sldId id="260"/>
            <p14:sldId id="413"/>
            <p14:sldId id="417"/>
            <p14:sldId id="261"/>
            <p14:sldId id="412"/>
            <p14:sldId id="420"/>
            <p14:sldId id="419"/>
            <p14:sldId id="418"/>
            <p14:sldId id="408"/>
            <p14:sldId id="267"/>
            <p14:sldId id="265"/>
            <p14:sldId id="266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1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16:</a:t>
            </a:r>
            <a:br>
              <a:rPr lang="en-US" dirty="0"/>
            </a:br>
            <a:r>
              <a:rPr lang="en-US" dirty="0"/>
              <a:t>OS Design and RAID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640-45AF-4E00-AF6D-5D0436D8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OSes have a long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D162-715C-446E-82E8-F78837FC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OSes in the real world have a tendency towards very long lifetimes</a:t>
            </a:r>
          </a:p>
          <a:p>
            <a:pPr lvl="1"/>
            <a:r>
              <a:rPr lang="en-US" dirty="0"/>
              <a:t>Planning for the future is difficult</a:t>
            </a:r>
          </a:p>
          <a:p>
            <a:pPr lvl="1"/>
            <a:r>
              <a:rPr lang="en-US" dirty="0"/>
              <a:t>Maintaining support for the past is crippling</a:t>
            </a:r>
          </a:p>
          <a:p>
            <a:endParaRPr lang="en-US" dirty="0"/>
          </a:p>
          <a:p>
            <a:r>
              <a:rPr lang="en-US" dirty="0"/>
              <a:t>POSIX standard was created in 1988</a:t>
            </a:r>
          </a:p>
          <a:p>
            <a:pPr lvl="1"/>
            <a:r>
              <a:rPr lang="en-US" dirty="0"/>
              <a:t>3 years before the first webcam</a:t>
            </a:r>
          </a:p>
          <a:p>
            <a:pPr lvl="1"/>
            <a:r>
              <a:rPr lang="en-US" dirty="0"/>
              <a:t>10 years before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eSata</a:t>
            </a:r>
            <a:r>
              <a:rPr lang="en-US" dirty="0"/>
              <a:t> port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00BB-FEAA-4B7E-987C-AAB3FDE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ESATA - WSU Technology Knowledge Base">
            <a:extLst>
              <a:ext uri="{FF2B5EF4-FFF2-40B4-BE49-F238E27FC236}">
                <a16:creationId xmlns:a16="http://schemas.microsoft.com/office/drawing/2014/main" id="{769148AC-529C-4545-BC2D-1DB9B12E9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9" b="10667"/>
          <a:stretch/>
        </p:blipFill>
        <p:spPr bwMode="auto">
          <a:xfrm>
            <a:off x="5865394" y="4016375"/>
            <a:ext cx="5715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22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63E3C-6352-46AD-8483-3BA33D71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CE7D-D513-47F2-9855-7AB943848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Implementations should be efficient</a:t>
            </a:r>
          </a:p>
          <a:p>
            <a:pPr lvl="1"/>
            <a:r>
              <a:rPr lang="en-US" dirty="0"/>
              <a:t>Given simplicity and completeness goals first</a:t>
            </a:r>
          </a:p>
          <a:p>
            <a:pPr lvl="1"/>
            <a:endParaRPr lang="en-US" dirty="0"/>
          </a:p>
          <a:p>
            <a:r>
              <a:rPr lang="en-US" dirty="0"/>
              <a:t>Efficiency should meet user’s expectations as well</a:t>
            </a:r>
          </a:p>
          <a:p>
            <a:pPr lvl="1"/>
            <a:r>
              <a:rPr lang="en-US" dirty="0"/>
              <a:t>Which is faster: seek or read?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it’s not seek, developers are going to write bad code</a:t>
            </a:r>
          </a:p>
          <a:p>
            <a:pPr lvl="2"/>
            <a:r>
              <a:rPr lang="en-US" dirty="0"/>
              <a:t>Also, seek should be cut from the interface (simplicity)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20767-3F4F-40B9-8A83-AD56D38C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1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93F8-58EC-4E96-AEBB-433ECDEB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31122-6076-449F-AF17-DB5DE83C2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others I want to pull out of the chapter</a:t>
            </a:r>
          </a:p>
          <a:p>
            <a:pPr lvl="1"/>
            <a:r>
              <a:rPr lang="en-US" dirty="0"/>
              <a:t>See textbook for many more lessons and examples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Separate policy and mechanism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management is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56F79-BEC7-4E32-AAB2-FE5695E6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3B6D-D9CA-42C2-B119-118EA4CE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of policy and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95F3-8136-4E97-9276-83AA02E7A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Exemplified in schedulers and virtual memory</a:t>
            </a:r>
          </a:p>
          <a:p>
            <a:pPr lvl="1"/>
            <a:r>
              <a:rPr lang="en-US" dirty="0"/>
              <a:t>Mechanism for switching threads</a:t>
            </a:r>
          </a:p>
          <a:p>
            <a:pPr lvl="1"/>
            <a:r>
              <a:rPr lang="en-US" dirty="0"/>
              <a:t>Policy for when to do so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Could swap out either without changing the other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 explicit about which is which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9E41C-DF26-48ED-9CE1-92697FCB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2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0420-5E29-414D-BC7F-3C534B63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50601-E84F-4060-8086-4D5B4FF20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Mythical Man Month</a:t>
            </a:r>
          </a:p>
          <a:p>
            <a:pPr lvl="1"/>
            <a:r>
              <a:rPr lang="en-US" dirty="0"/>
              <a:t>Large projects involve an enormous amount of planning and testing</a:t>
            </a:r>
          </a:p>
          <a:p>
            <a:pPr lvl="1"/>
            <a:r>
              <a:rPr lang="en-US" dirty="0"/>
              <a:t>They are NOT highly parallelizable</a:t>
            </a:r>
          </a:p>
          <a:p>
            <a:pPr lvl="1"/>
            <a:endParaRPr lang="en-US" dirty="0"/>
          </a:p>
          <a:p>
            <a:r>
              <a:rPr lang="en-US" dirty="0"/>
              <a:t>The person-month idea is that time and number of developers are exchangeable</a:t>
            </a:r>
          </a:p>
          <a:p>
            <a:pPr lvl="1"/>
            <a:r>
              <a:rPr lang="en-US" dirty="0"/>
              <a:t>In the general case, this is false</a:t>
            </a:r>
          </a:p>
          <a:p>
            <a:pPr lvl="1"/>
            <a:endParaRPr lang="en-US" dirty="0"/>
          </a:p>
          <a:p>
            <a:r>
              <a:rPr lang="en-US" sz="2400" b="1" dirty="0"/>
              <a:t>Brook’s Law:</a:t>
            </a:r>
            <a:r>
              <a:rPr lang="en-US" sz="2400" dirty="0"/>
              <a:t> “Adding manpower to a late software project makes it later.”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289D-1758-4EAB-8184-41451B17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 Design Principles</a:t>
            </a:r>
          </a:p>
          <a:p>
            <a:endParaRPr lang="en-US" dirty="0"/>
          </a:p>
          <a:p>
            <a:r>
              <a:rPr lang="en-US" b="1" dirty="0"/>
              <a:t>Kernel Designs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9140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model we have been learning</a:t>
            </a:r>
          </a:p>
          <a:p>
            <a:endParaRPr lang="en-US" dirty="0"/>
          </a:p>
          <a:p>
            <a:r>
              <a:rPr lang="en-US" dirty="0"/>
              <a:t>All OS services occur within the kernel</a:t>
            </a:r>
          </a:p>
          <a:p>
            <a:r>
              <a:rPr lang="en-US" dirty="0"/>
              <a:t>Applications request service from the kernel</a:t>
            </a:r>
          </a:p>
          <a:p>
            <a:r>
              <a:rPr lang="en-US" dirty="0"/>
              <a:t>Hardware can only be accessed by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C030FC-0D0B-4FE2-B97E-7AF82CDC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821" y="228599"/>
            <a:ext cx="3991573" cy="24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E549D4-48DC-4E6F-A059-AE403D9F9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08"/>
          <a:stretch/>
        </p:blipFill>
        <p:spPr bwMode="auto">
          <a:xfrm>
            <a:off x="8166100" y="3059883"/>
            <a:ext cx="3414294" cy="33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47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0B29-8AC4-4696-AB2A-62394B38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5C57-9156-45A9-AF91-F9AC69320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2999"/>
            <a:ext cx="4200335" cy="5121275"/>
          </a:xfrm>
        </p:spPr>
        <p:txBody>
          <a:bodyPr>
            <a:normAutofit/>
          </a:bodyPr>
          <a:lstStyle/>
          <a:p>
            <a:r>
              <a:rPr lang="en-US" dirty="0"/>
              <a:t>Most services are </a:t>
            </a:r>
            <a:r>
              <a:rPr lang="en-US" dirty="0" err="1"/>
              <a:t>userspace</a:t>
            </a:r>
            <a:r>
              <a:rPr lang="en-US" dirty="0"/>
              <a:t> programs</a:t>
            </a:r>
          </a:p>
          <a:p>
            <a:r>
              <a:rPr lang="en-US" dirty="0"/>
              <a:t>OS kernel implements minimum features to support them</a:t>
            </a:r>
          </a:p>
          <a:p>
            <a:pPr lvl="1"/>
            <a:r>
              <a:rPr lang="en-US" dirty="0"/>
              <a:t>Requests for services are often </a:t>
            </a:r>
            <a:br>
              <a:rPr lang="en-US" dirty="0"/>
            </a:br>
            <a:r>
              <a:rPr lang="en-US" dirty="0"/>
              <a:t>Inter-Process Communication (IPC)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F74D0-CEBC-4D9F-B8DD-4BCECBCB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2CE403-C3EA-4BED-A93F-4DF9A945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30" y="2650530"/>
            <a:ext cx="6772464" cy="36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3D0436-4487-46B8-A51B-7FF6B695C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34" y="228600"/>
            <a:ext cx="376936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6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339B-9F65-4242-BE51-8554FF4E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4738-13AC-4E8D-9928-DB163780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separate security and abstraction</a:t>
            </a:r>
          </a:p>
          <a:p>
            <a:pPr lvl="1"/>
            <a:r>
              <a:rPr lang="en-US" dirty="0"/>
              <a:t>OS should provide security only</a:t>
            </a:r>
          </a:p>
          <a:p>
            <a:pPr lvl="1"/>
            <a:r>
              <a:rPr lang="en-US" dirty="0"/>
              <a:t>Everything else goes in applications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an application is allowed to access a certain region of the disk</a:t>
            </a:r>
          </a:p>
          <a:p>
            <a:pPr lvl="1"/>
            <a:r>
              <a:rPr lang="en-US" dirty="0"/>
              <a:t>Monolithic: constrain it to a particular filesystem included in the kernel</a:t>
            </a:r>
          </a:p>
          <a:p>
            <a:pPr lvl="1"/>
            <a:r>
              <a:rPr lang="en-US" dirty="0"/>
              <a:t>Exokernel: give it raw access to those disk blocks and it can decide</a:t>
            </a:r>
          </a:p>
          <a:p>
            <a:pPr lvl="2"/>
            <a:r>
              <a:rPr lang="en-US" dirty="0"/>
              <a:t>Application libraries can implement filesystem stuff</a:t>
            </a:r>
          </a:p>
          <a:p>
            <a:pPr lvl="2"/>
            <a:endParaRPr lang="en-US" dirty="0"/>
          </a:p>
          <a:p>
            <a:r>
              <a:rPr lang="en-US" dirty="0"/>
              <a:t>Upside: applications can be more efficient</a:t>
            </a:r>
          </a:p>
          <a:p>
            <a:r>
              <a:rPr lang="en-US" dirty="0"/>
              <a:t>A downsides: surrenders “look and feel”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CF7A4-21EC-411A-9E1C-6BED607A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567785-96AF-49ED-BEBE-812ACD608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74" y="228600"/>
            <a:ext cx="398272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29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82489-2E2B-46D7-86B0-D27CD297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A3B8-52AE-4EFC-9EDB-980D4ACFF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real operating systems are not any of these extremes</a:t>
            </a:r>
          </a:p>
          <a:p>
            <a:pPr lvl="1"/>
            <a:r>
              <a:rPr lang="en-US" dirty="0"/>
              <a:t>But exhibit qualities for each as desirable</a:t>
            </a:r>
          </a:p>
          <a:p>
            <a:pPr lvl="1"/>
            <a:endParaRPr lang="en-US" dirty="0"/>
          </a:p>
          <a:p>
            <a:r>
              <a:rPr lang="en-US" dirty="0"/>
              <a:t>Often some lowest level drivers are in the kernel</a:t>
            </a:r>
          </a:p>
          <a:p>
            <a:pPr lvl="1"/>
            <a:r>
              <a:rPr lang="en-US" dirty="0"/>
              <a:t>But higher level stuff are </a:t>
            </a:r>
            <a:r>
              <a:rPr lang="en-US" dirty="0" err="1"/>
              <a:t>userspace</a:t>
            </a:r>
            <a:r>
              <a:rPr lang="en-US" dirty="0"/>
              <a:t> services</a:t>
            </a:r>
          </a:p>
          <a:p>
            <a:pPr lvl="1"/>
            <a:endParaRPr lang="en-US" dirty="0"/>
          </a:p>
          <a:p>
            <a:r>
              <a:rPr lang="en-US" dirty="0"/>
              <a:t>Example: the OS needs to support USB</a:t>
            </a:r>
          </a:p>
          <a:p>
            <a:pPr lvl="1"/>
            <a:r>
              <a:rPr lang="en-US" dirty="0"/>
              <a:t>But printers can be run as services</a:t>
            </a:r>
          </a:p>
          <a:p>
            <a:pPr lvl="1"/>
            <a:endParaRPr lang="en-US" dirty="0"/>
          </a:p>
          <a:p>
            <a:r>
              <a:rPr lang="en-US" dirty="0"/>
              <a:t>Example: heap region is given to programs to manage</a:t>
            </a:r>
          </a:p>
          <a:p>
            <a:pPr lvl="1"/>
            <a:r>
              <a:rPr lang="en-US" dirty="0"/>
              <a:t>Libraries like malloc can manage it in </a:t>
            </a:r>
            <a:r>
              <a:rPr lang="en-US" dirty="0" err="1"/>
              <a:t>userspace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F0B6-B56B-4F0C-8D11-4323DAA3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4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principles guiding OS design.</a:t>
            </a:r>
          </a:p>
          <a:p>
            <a:endParaRPr lang="en-US" dirty="0"/>
          </a:p>
          <a:p>
            <a:r>
              <a:rPr lang="en-US" dirty="0"/>
              <a:t>Describe several classes of OS kernel.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Also:</a:t>
            </a:r>
          </a:p>
          <a:p>
            <a:r>
              <a:rPr lang="en-US" dirty="0"/>
              <a:t>Explore topic of RAID – redundancy in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 Design Principles</a:t>
            </a:r>
          </a:p>
          <a:p>
            <a:endParaRPr lang="en-US" dirty="0"/>
          </a:p>
          <a:p>
            <a:r>
              <a:rPr lang="en-US" dirty="0"/>
              <a:t>Kernel Designs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0024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rates for disks are a serious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disks fail</a:t>
            </a:r>
          </a:p>
          <a:p>
            <a:pPr lvl="1"/>
            <a:r>
              <a:rPr lang="en-US" dirty="0"/>
              <a:t>HDDs have physical actuators that wear out</a:t>
            </a:r>
          </a:p>
          <a:p>
            <a:pPr lvl="1"/>
            <a:r>
              <a:rPr lang="en-US" dirty="0"/>
              <a:t>SSDs have limited numbers of writes</a:t>
            </a:r>
          </a:p>
          <a:p>
            <a:pPr lvl="1"/>
            <a:endParaRPr lang="en-US" dirty="0"/>
          </a:p>
          <a:p>
            <a:r>
              <a:rPr lang="en-US" dirty="0"/>
              <a:t>Big problem: servers have many disks</a:t>
            </a:r>
          </a:p>
          <a:p>
            <a:pPr lvl="1"/>
            <a:r>
              <a:rPr lang="en-US" dirty="0"/>
              <a:t>Assume rate of failure per year of disk is 1%</a:t>
            </a:r>
          </a:p>
          <a:p>
            <a:pPr lvl="2"/>
            <a:r>
              <a:rPr lang="en-US" dirty="0"/>
              <a:t>And failures aren’t correlated</a:t>
            </a:r>
          </a:p>
          <a:p>
            <a:pPr lvl="1"/>
            <a:r>
              <a:rPr lang="en-US" dirty="0"/>
              <a:t>And a server has 264 disks</a:t>
            </a:r>
          </a:p>
          <a:p>
            <a:pPr lvl="1"/>
            <a:r>
              <a:rPr lang="en-US" dirty="0"/>
              <a:t>What are the odds that a disk will fail this year?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(1 – 0.1)</a:t>
            </a:r>
            <a:r>
              <a:rPr lang="en-US" baseline="30000" dirty="0"/>
              <a:t>264</a:t>
            </a:r>
            <a:r>
              <a:rPr lang="en-US" dirty="0"/>
              <a:t> = 93% odds that at least one disk will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54F7-477F-4E11-AEFD-540C72E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server at Northwestern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98C-3EA0-46E7-8EDD-F889B31D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88505" cy="50292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264 fast (10k RPM) magnetic disks (for production)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56 slow (7200 RPM) magnetic disks (for backup)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~150 TB storage capacity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Comprised of 6 physical chassis (boxes) in one big cabinet, about the size of a coat closet.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CF79-D184-49FD-A9C1-5006EA55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B5E0AE-3FF9-4E35-96AE-6109CC582C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1"/>
            <a:ext cx="685800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F270-CFD0-453D-BA67-06637E4B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9321" y="4496115"/>
            <a:ext cx="3149180" cy="23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268-E4D3-4158-B806-B6F31CFD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Array of Independent Disks (RAID)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F2E-2B73-47EF-A2C6-A5D524C5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 in 1988 (Patterson, Gibson, Katz)</a:t>
            </a:r>
          </a:p>
          <a:p>
            <a:pPr lvl="1"/>
            <a:r>
              <a:rPr lang="en-US" dirty="0"/>
              <a:t>Servers could use high-quality mainframe disk drives</a:t>
            </a:r>
          </a:p>
          <a:p>
            <a:pPr marL="457200" lvl="1" indent="0">
              <a:buNone/>
            </a:pPr>
            <a:r>
              <a:rPr lang="en-US" dirty="0"/>
              <a:t>	OR</a:t>
            </a:r>
          </a:p>
          <a:p>
            <a:pPr lvl="1"/>
            <a:r>
              <a:rPr lang="en-US" dirty="0"/>
              <a:t>Servers could use several redundant consumer disk drives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Furthermore array of disks improves multiple things at once</a:t>
            </a:r>
          </a:p>
          <a:p>
            <a:pPr lvl="1"/>
            <a:r>
              <a:rPr lang="en-US" sz="2400" dirty="0"/>
              <a:t>Reduce impact of a </a:t>
            </a:r>
            <a:r>
              <a:rPr lang="en-US" sz="2400" b="1" i="1" dirty="0"/>
              <a:t>failure</a:t>
            </a:r>
            <a:r>
              <a:rPr lang="en-US" sz="2400" dirty="0"/>
              <a:t> by storing data redundantly on multiple disks.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capacity</a:t>
            </a:r>
            <a:r>
              <a:rPr lang="en-US" sz="2400" dirty="0"/>
              <a:t> by making multiple disks available to store data.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throughput</a:t>
            </a:r>
            <a:r>
              <a:rPr lang="en-US" sz="2400" dirty="0"/>
              <a:t> by accessing data in </a:t>
            </a:r>
            <a:r>
              <a:rPr lang="en-US" sz="2400" i="1" dirty="0"/>
              <a:t>parallel</a:t>
            </a:r>
            <a:r>
              <a:rPr lang="en-US" sz="2400" dirty="0"/>
              <a:t> on multiple disks.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B88E3-4698-4C10-A69F-ECABFA8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828-0F88-49EE-BBE2-DA204123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7E78-0D70-4649-8B97-D4306EBF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many disks to create one </a:t>
            </a:r>
            <a:r>
              <a:rPr lang="en-US" i="1" dirty="0"/>
              <a:t>superior</a:t>
            </a:r>
            <a:r>
              <a:rPr lang="en-US" dirty="0"/>
              <a:t> virtual disk.</a:t>
            </a:r>
          </a:p>
          <a:p>
            <a:r>
              <a:rPr lang="en-US" dirty="0"/>
              <a:t>The RAID array provides the same interface as a single disk.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03C731-7BAF-4939-BE1A-DBCC091E14FB}"/>
              </a:ext>
            </a:extLst>
          </p:cNvPr>
          <p:cNvGrpSpPr/>
          <p:nvPr/>
        </p:nvGrpSpPr>
        <p:grpSpPr>
          <a:xfrm>
            <a:off x="556381" y="2324651"/>
            <a:ext cx="4273795" cy="4214244"/>
            <a:chOff x="189328" y="2483535"/>
            <a:chExt cx="4273795" cy="4214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ED25E7-9DC3-4AC8-9F46-1D0DB3F8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26" y="3973522"/>
              <a:ext cx="2724257" cy="2724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E543F-0EF7-48D1-9C06-C9A9751E7077}"/>
                </a:ext>
              </a:extLst>
            </p:cNvPr>
            <p:cNvSpPr txBox="1"/>
            <p:nvPr/>
          </p:nvSpPr>
          <p:spPr>
            <a:xfrm>
              <a:off x="570744" y="2483535"/>
              <a:ext cx="38923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OS thinks it’s dealing with this: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4091A-6FB3-47D6-9D87-E913B481A366}"/>
                </a:ext>
              </a:extLst>
            </p:cNvPr>
            <p:cNvSpPr txBox="1"/>
            <p:nvPr/>
          </p:nvSpPr>
          <p:spPr>
            <a:xfrm>
              <a:off x="2091173" y="3141758"/>
              <a:ext cx="182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sp>
          <p:nvSpPr>
            <p:cNvPr id="11" name="Down Arrow 11">
              <a:extLst>
                <a:ext uri="{FF2B5EF4-FFF2-40B4-BE49-F238E27FC236}">
                  <a16:creationId xmlns:a16="http://schemas.microsoft.com/office/drawing/2014/main" id="{B4BDBC61-0B39-4D31-9973-21A494D21012}"/>
                </a:ext>
              </a:extLst>
            </p:cNvPr>
            <p:cNvSpPr/>
            <p:nvPr/>
          </p:nvSpPr>
          <p:spPr>
            <a:xfrm>
              <a:off x="1522762" y="2982098"/>
              <a:ext cx="568411" cy="9461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C1BBF-8933-4984-8B03-959706ED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4740832"/>
              <a:ext cx="1120963" cy="14515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903B6A-4ADF-4A52-BBB7-1134D115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42160" y="4740832"/>
              <a:ext cx="1120963" cy="145155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63106E-65EF-4035-B864-4DF602D05BB1}"/>
              </a:ext>
            </a:extLst>
          </p:cNvPr>
          <p:cNvGrpSpPr/>
          <p:nvPr/>
        </p:nvGrpSpPr>
        <p:grpSpPr>
          <a:xfrm>
            <a:off x="4975878" y="2329840"/>
            <a:ext cx="6915664" cy="4209055"/>
            <a:chOff x="5214551" y="2488724"/>
            <a:chExt cx="6915664" cy="42090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54AFF-21AC-4FC9-BBCF-4783065E53DB}"/>
                </a:ext>
              </a:extLst>
            </p:cNvPr>
            <p:cNvSpPr txBox="1"/>
            <p:nvPr/>
          </p:nvSpPr>
          <p:spPr>
            <a:xfrm>
              <a:off x="5651156" y="2488724"/>
              <a:ext cx="6149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But it’s just an illusion.  The reality is: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57F13-0D47-4DDD-8B6F-AF4D171F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047" y="5335651"/>
              <a:ext cx="1239795" cy="1239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31DA3-DF37-4C25-BB62-432B437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7820" y="5335652"/>
              <a:ext cx="1239795" cy="12397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2F2C9-FBB3-4CE9-8773-23CF26671722}"/>
                </a:ext>
              </a:extLst>
            </p:cNvPr>
            <p:cNvSpPr txBox="1"/>
            <p:nvPr/>
          </p:nvSpPr>
          <p:spPr>
            <a:xfrm>
              <a:off x="7076083" y="3001406"/>
              <a:ext cx="1768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768F11-6630-4732-A501-41D48A34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274" y="5335651"/>
              <a:ext cx="1239795" cy="1239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65CE9E-2FEE-49F0-81BC-B4E7ED6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4193" y="5335651"/>
              <a:ext cx="1239795" cy="1239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1EC00-1D79-4CED-B8AA-572BF5A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7966" y="5335652"/>
              <a:ext cx="1239795" cy="1239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8DE66-B6AA-4EBC-8691-C283C086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420" y="5335651"/>
              <a:ext cx="1239795" cy="123979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3B1D63-16B3-4953-A8F8-E55609C62D13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17" y="5117959"/>
              <a:ext cx="557619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012997-8E88-418C-BACB-0FA104869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66" y="3973522"/>
              <a:ext cx="0" cy="11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0D53E2-8286-49F1-85D0-3CD0E5A0818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947717" y="5098572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199758-1F21-4055-842C-82A61E96F0F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350" y="5098570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BA631-CE29-4784-896E-9F4FE9418001}"/>
                </a:ext>
              </a:extLst>
            </p:cNvPr>
            <p:cNvCxnSpPr>
              <a:cxnSpLocks/>
            </p:cNvCxnSpPr>
            <p:nvPr/>
          </p:nvCxnSpPr>
          <p:spPr>
            <a:xfrm>
              <a:off x="8198294" y="5115043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EC2FEF-8674-434F-B657-4FB45FC5D24E}"/>
                </a:ext>
              </a:extLst>
            </p:cNvPr>
            <p:cNvCxnSpPr>
              <a:cxnSpLocks/>
            </p:cNvCxnSpPr>
            <p:nvPr/>
          </p:nvCxnSpPr>
          <p:spPr>
            <a:xfrm>
              <a:off x="9285688" y="5101926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7B5B9-D1E9-4AFE-A6D7-F4F2DE0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321" y="5101924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3922F-4980-4E41-A376-ACD4BEEA7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08" y="5118397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704503-B73A-48FF-8B4F-4F27E41B0B70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10" y="3973522"/>
              <a:ext cx="7900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6BE00D-24C0-4184-B1F0-9F4BC8955E93}"/>
                </a:ext>
              </a:extLst>
            </p:cNvPr>
            <p:cNvGrpSpPr/>
            <p:nvPr/>
          </p:nvGrpSpPr>
          <p:grpSpPr>
            <a:xfrm>
              <a:off x="6041320" y="3571666"/>
              <a:ext cx="2045248" cy="1533936"/>
              <a:chOff x="6041320" y="3571666"/>
              <a:chExt cx="2045248" cy="153393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3AE8194-DA1D-4166-B886-52B86FC9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1320" y="3571666"/>
                <a:ext cx="2045248" cy="153393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45F01-5770-49BB-BCC4-84527E83D5DD}"/>
                  </a:ext>
                </a:extLst>
              </p:cNvPr>
              <p:cNvSpPr txBox="1"/>
              <p:nvPr/>
            </p:nvSpPr>
            <p:spPr>
              <a:xfrm rot="20924761">
                <a:off x="6337060" y="3995862"/>
                <a:ext cx="10249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RAID controller</a:t>
                </a:r>
              </a:p>
            </p:txBody>
          </p:sp>
        </p:grpSp>
        <p:sp>
          <p:nvSpPr>
            <p:cNvPr id="31" name="Rounded Rectangle 56">
              <a:extLst>
                <a:ext uri="{FF2B5EF4-FFF2-40B4-BE49-F238E27FC236}">
                  <a16:creationId xmlns:a16="http://schemas.microsoft.com/office/drawing/2014/main" id="{D3CB7BE7-BB9C-4401-BDD0-3D444F1DDF92}"/>
                </a:ext>
              </a:extLst>
            </p:cNvPr>
            <p:cNvSpPr/>
            <p:nvPr/>
          </p:nvSpPr>
          <p:spPr>
            <a:xfrm>
              <a:off x="5214551" y="3683779"/>
              <a:ext cx="6915664" cy="3014000"/>
            </a:xfrm>
            <a:prstGeom prst="roundRect">
              <a:avLst>
                <a:gd name="adj" fmla="val 96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B3E70B-9C00-40D8-B842-48EC63BE560F}"/>
                </a:ext>
              </a:extLst>
            </p:cNvPr>
            <p:cNvSpPr txBox="1"/>
            <p:nvPr/>
          </p:nvSpPr>
          <p:spPr>
            <a:xfrm>
              <a:off x="9111565" y="3708372"/>
              <a:ext cx="22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RAID virtual disk</a:t>
              </a:r>
            </a:p>
          </p:txBody>
        </p:sp>
        <p:sp>
          <p:nvSpPr>
            <p:cNvPr id="33" name="Down Arrow 13">
              <a:extLst>
                <a:ext uri="{FF2B5EF4-FFF2-40B4-BE49-F238E27FC236}">
                  <a16:creationId xmlns:a16="http://schemas.microsoft.com/office/drawing/2014/main" id="{4FB778BD-9FFF-48BC-B69E-5385E3622A84}"/>
                </a:ext>
              </a:extLst>
            </p:cNvPr>
            <p:cNvSpPr/>
            <p:nvPr/>
          </p:nvSpPr>
          <p:spPr>
            <a:xfrm>
              <a:off x="6470821" y="2939734"/>
              <a:ext cx="568411" cy="744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42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2E7-4935-4630-AB39-278F4F7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RAID fit into the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F10B-771C-4496-8071-BAD7D3F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can be implemented in software or hardware</a:t>
            </a:r>
          </a:p>
          <a:p>
            <a:r>
              <a:rPr lang="en-US" b="1" i="1" dirty="0"/>
              <a:t>Software RAID</a:t>
            </a:r>
            <a:r>
              <a:rPr lang="en-US" b="1" dirty="0"/>
              <a:t> </a:t>
            </a:r>
            <a:r>
              <a:rPr lang="en-US" dirty="0"/>
              <a:t>means that the OS is responsible for assembling multiple disks into a RAID.</a:t>
            </a:r>
          </a:p>
          <a:p>
            <a:pPr lvl="1"/>
            <a:r>
              <a:rPr lang="en-US" dirty="0"/>
              <a:t>Implements a generic block device.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/>
              <a:t>Hardware RAID </a:t>
            </a:r>
            <a:r>
              <a:rPr lang="en-US" dirty="0"/>
              <a:t>requires a specialized controller card that coordinates the multiple disks, presenting interface of one disk.</a:t>
            </a:r>
          </a:p>
          <a:p>
            <a:pPr lvl="1"/>
            <a:r>
              <a:rPr lang="en-US" dirty="0"/>
              <a:t>OS just needs a driver for the RAID controller, like any other disk controller.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913-0523-48D9-AE02-976D4F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B958-B7FA-47AE-B8A9-47C5BEE5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6" y="2094294"/>
            <a:ext cx="5281828" cy="23799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CF6C0-1AAE-4995-9894-D24AB2AB72E3}"/>
              </a:ext>
            </a:extLst>
          </p:cNvPr>
          <p:cNvCxnSpPr>
            <a:cxnSpLocks/>
          </p:cNvCxnSpPr>
          <p:nvPr/>
        </p:nvCxnSpPr>
        <p:spPr>
          <a:xfrm flipV="1">
            <a:off x="3858794" y="4305300"/>
            <a:ext cx="2439771" cy="253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E0B1D-8520-41F2-9203-6BE7C8ACC7D5}"/>
              </a:ext>
            </a:extLst>
          </p:cNvPr>
          <p:cNvCxnSpPr>
            <a:cxnSpLocks/>
          </p:cNvCxnSpPr>
          <p:nvPr/>
        </p:nvCxnSpPr>
        <p:spPr>
          <a:xfrm>
            <a:off x="4889500" y="2806700"/>
            <a:ext cx="1422400" cy="837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9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9458-0695-4668-A863-8BB20AF3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0DA-8F45-43A3-ACFA-96EAB59F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Striping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Distribute data across 2 disks for twice the peak throughput.</a:t>
            </a:r>
          </a:p>
          <a:p>
            <a:pPr lvl="1"/>
            <a:endParaRPr lang="en-US" dirty="0"/>
          </a:p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Mirroring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Copy data onto 2 disks to tolerate failure of one.</a:t>
            </a:r>
          </a:p>
          <a:p>
            <a:pPr lvl="1"/>
            <a:endParaRPr lang="en-US" dirty="0"/>
          </a:p>
          <a:p>
            <a:r>
              <a:rPr lang="en-US" dirty="0"/>
              <a:t>RAID 4/5/6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Parity</a:t>
            </a:r>
            <a:r>
              <a:rPr lang="en-US" i="1" dirty="0"/>
              <a:t>:</a:t>
            </a:r>
          </a:p>
          <a:p>
            <a:pPr lvl="1"/>
            <a:r>
              <a:rPr lang="en-US" dirty="0"/>
              <a:t>Keep parity bits around for each block to check for errors and rebuild.</a:t>
            </a:r>
          </a:p>
          <a:p>
            <a:pPr lvl="1"/>
            <a:r>
              <a:rPr lang="en-US" dirty="0"/>
              <a:t>Typically involves 3+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1DD8-F76F-4ACD-B8ED-362507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1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Striping </a:t>
            </a:r>
            <a:r>
              <a:rPr lang="en-US" sz="3600" i="1" dirty="0">
                <a:solidFill>
                  <a:schemeClr val="tx1"/>
                </a:solidFill>
              </a:rPr>
              <a:t>(for throughput and capacity)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35500" y="1143000"/>
            <a:ext cx="6944894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the logical disk into chunks</a:t>
            </a:r>
          </a:p>
          <a:p>
            <a:pPr marL="457200" lvl="1" indent="0">
              <a:buNone/>
            </a:pPr>
            <a:r>
              <a:rPr lang="en-US" dirty="0"/>
              <a:t>(A1, A2, A3 </a:t>
            </a:r>
            <a:r>
              <a:rPr lang="mr-IN" dirty="0"/>
              <a:t>…</a:t>
            </a:r>
            <a:r>
              <a:rPr lang="en-US" dirty="0"/>
              <a:t>) 1 or more blocks in size</a:t>
            </a:r>
          </a:p>
          <a:p>
            <a:r>
              <a:rPr lang="en-US" dirty="0"/>
              <a:t>Distribute the chunks regularly over two or more (</a:t>
            </a:r>
            <a:r>
              <a:rPr lang="en-US" i="1" dirty="0"/>
              <a:t>N</a:t>
            </a:r>
            <a:r>
              <a:rPr lang="en-US" dirty="0"/>
              <a:t>) physical disks.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Throughput for both random and sequential access scales with N.</a:t>
            </a:r>
          </a:p>
          <a:p>
            <a:pPr marL="914400" lvl="2" indent="0">
              <a:buNone/>
            </a:pPr>
            <a:r>
              <a:rPr lang="en-US" dirty="0"/>
              <a:t>T</a:t>
            </a:r>
            <a:r>
              <a:rPr lang="en-US" baseline="-25000" dirty="0"/>
              <a:t>RAID0</a:t>
            </a:r>
            <a:r>
              <a:rPr lang="en-US" dirty="0"/>
              <a:t> = N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Capacity also scales by N.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Cost per byte is identical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But Mean Time To Failure is worse because failure of a single disk is catastrophic:</a:t>
            </a:r>
          </a:p>
          <a:p>
            <a:pPr marL="914400" lvl="2" indent="0">
              <a:buNone/>
            </a:pPr>
            <a:r>
              <a:rPr lang="en-US" dirty="0"/>
              <a:t>MTTF</a:t>
            </a:r>
            <a:r>
              <a:rPr lang="en-US" baseline="-25000" dirty="0"/>
              <a:t>RAID0</a:t>
            </a:r>
            <a:r>
              <a:rPr lang="en-US" dirty="0"/>
              <a:t> = </a:t>
            </a:r>
            <a:r>
              <a:rPr lang="en-US" dirty="0" err="1"/>
              <a:t>MTTF</a:t>
            </a:r>
            <a:r>
              <a:rPr lang="en-US" baseline="-25000" dirty="0" err="1"/>
              <a:t>disk</a:t>
            </a:r>
            <a:r>
              <a:rPr lang="en-US" dirty="0"/>
              <a:t>/N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E2C1F7-BF4E-438A-B7A8-1605C27F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1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Mirroring </a:t>
            </a:r>
            <a:r>
              <a:rPr lang="en-US" sz="3600" i="1" dirty="0">
                <a:solidFill>
                  <a:schemeClr val="tx1"/>
                </a:solidFill>
              </a:rPr>
              <a:t>(for fault tolerance)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457700" y="1143000"/>
            <a:ext cx="7126708" cy="5029200"/>
          </a:xfrm>
        </p:spPr>
        <p:txBody>
          <a:bodyPr>
            <a:normAutofit/>
          </a:bodyPr>
          <a:lstStyle/>
          <a:p>
            <a:r>
              <a:rPr lang="en-US" dirty="0"/>
              <a:t>Duplicate each chunk on each of N physical disks.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It is impossible to lose data unless all disks fail simultaneously.</a:t>
            </a:r>
          </a:p>
          <a:p>
            <a:pPr lvl="1"/>
            <a:r>
              <a:rPr lang="en-US" dirty="0"/>
              <a:t>i.e., failure window is reduced to the time it takes to replace a broken disk.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Capacity is the same as a single disk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Cost per byte is greater</a:t>
            </a:r>
          </a:p>
          <a:p>
            <a:pPr marL="457200" lvl="1" indent="0" algn="ctr"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 * $</a:t>
            </a:r>
            <a:r>
              <a:rPr lang="en-US" baseline="-25000" dirty="0"/>
              <a:t>disk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495F51-05B1-48CA-A256-EB022AED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OS Design Principles</a:t>
            </a:r>
          </a:p>
          <a:p>
            <a:endParaRPr lang="en-US" dirty="0"/>
          </a:p>
          <a:p>
            <a:r>
              <a:rPr lang="en-US" dirty="0"/>
              <a:t>Kernel Designs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r>
              <a:rPr lang="en-US" dirty="0"/>
              <a:t>Same as a single disk</a:t>
            </a:r>
          </a:p>
          <a:p>
            <a:pPr lvl="1"/>
            <a:r>
              <a:rPr lang="en-US" dirty="0"/>
              <a:t>Write can go to both disks in parallel</a:t>
            </a:r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  <a:p>
            <a:pPr lvl="1"/>
            <a:r>
              <a:rPr lang="en-US" dirty="0"/>
              <a:t>Better than a single disk</a:t>
            </a:r>
          </a:p>
          <a:p>
            <a:pPr lvl="1"/>
            <a:r>
              <a:rPr lang="en-US" dirty="0"/>
              <a:t>Can read two different blocks at once!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4 </a:t>
            </a:r>
            <a:r>
              <a:rPr lang="mr-IN" dirty="0"/>
              <a:t>–</a:t>
            </a:r>
            <a:r>
              <a:rPr lang="en-US" dirty="0"/>
              <a:t> Parity </a:t>
            </a:r>
            <a:r>
              <a:rPr lang="en-US" sz="3600" i="1" dirty="0">
                <a:solidFill>
                  <a:schemeClr val="tx1"/>
                </a:solidFill>
              </a:rPr>
              <a:t>(for fault tolerance, capacity &amp; throughput)</a:t>
            </a:r>
            <a:r>
              <a:rPr lang="en-US" sz="3600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5257800" cy="3894666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EC9A4A53-1302-0E4F-9946-45EC411997FA}"/>
              </a:ext>
            </a:extLst>
          </p:cNvPr>
          <p:cNvSpPr/>
          <p:nvPr/>
        </p:nvSpPr>
        <p:spPr>
          <a:xfrm>
            <a:off x="5718856" y="1799051"/>
            <a:ext cx="466044" cy="2582563"/>
          </a:xfrm>
          <a:prstGeom prst="rightBrace">
            <a:avLst>
              <a:gd name="adj1" fmla="val 42816"/>
              <a:gd name="adj2" fmla="val 1886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AF8F78-0AC2-9E4B-AA32-1794BD010F42}"/>
              </a:ext>
            </a:extLst>
          </p:cNvPr>
          <p:cNvSpPr/>
          <p:nvPr/>
        </p:nvSpPr>
        <p:spPr>
          <a:xfrm>
            <a:off x="4740879" y="4583952"/>
            <a:ext cx="827903" cy="345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1EFA0-56BE-2341-91DA-ED1EB5D32BFB}"/>
              </a:ext>
            </a:extLst>
          </p:cNvPr>
          <p:cNvSpPr txBox="1"/>
          <p:nvPr/>
        </p:nvSpPr>
        <p:spPr>
          <a:xfrm>
            <a:off x="3831311" y="5582882"/>
            <a:ext cx="264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Redundant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58F145-17D6-D44D-BE9D-FF9F995358BC}"/>
              </a:ext>
            </a:extLst>
          </p:cNvPr>
          <p:cNvCxnSpPr>
            <a:endCxn id="9" idx="2"/>
          </p:cNvCxnSpPr>
          <p:nvPr/>
        </p:nvCxnSpPr>
        <p:spPr>
          <a:xfrm flipV="1">
            <a:off x="5154830" y="4929941"/>
            <a:ext cx="1" cy="6237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6B116-64A4-42C4-AA29-89144139F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1969" y="1143000"/>
            <a:ext cx="5464419" cy="5029200"/>
          </a:xfrm>
        </p:spPr>
        <p:txBody>
          <a:bodyPr>
            <a:normAutofit/>
          </a:bodyPr>
          <a:lstStyle/>
          <a:p>
            <a:r>
              <a:rPr lang="en-US" dirty="0"/>
              <a:t>Distribute the chunks across the first (N-1) disks.</a:t>
            </a:r>
          </a:p>
          <a:p>
            <a:r>
              <a:rPr lang="en-US" dirty="0"/>
              <a:t>On the N</a:t>
            </a:r>
            <a:r>
              <a:rPr lang="en-US" baseline="30000" dirty="0"/>
              <a:t>th</a:t>
            </a:r>
            <a:r>
              <a:rPr lang="en-US" dirty="0"/>
              <a:t> disk, store a corresponding </a:t>
            </a:r>
            <a:r>
              <a:rPr lang="en-US" b="1" i="1" dirty="0"/>
              <a:t>parity</a:t>
            </a:r>
            <a:r>
              <a:rPr lang="en-US" dirty="0"/>
              <a:t> chunk.</a:t>
            </a:r>
          </a:p>
          <a:p>
            <a:pPr lvl="1"/>
            <a:r>
              <a:rPr lang="en-US" dirty="0"/>
              <a:t>Parity block is redundant data about a set of chunk (a </a:t>
            </a:r>
            <a:r>
              <a:rPr lang="en-US" b="1" i="1" dirty="0"/>
              <a:t>stripe</a:t>
            </a:r>
            <a:r>
              <a:rPr lang="en-US" dirty="0"/>
              <a:t>)</a:t>
            </a:r>
          </a:p>
          <a:p>
            <a:r>
              <a:rPr lang="en-US" dirty="0"/>
              <a:t>Can tolerate loss of any one disk</a:t>
            </a:r>
          </a:p>
          <a:p>
            <a:endParaRPr lang="en-US" dirty="0"/>
          </a:p>
          <a:p>
            <a:r>
              <a:rPr lang="en-US" dirty="0"/>
              <a:t>Parity disk becomes bottleneck for writes limiting throughput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7AE28F-2D57-4E28-BACF-CD0FE12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2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8F4-8379-4979-A42C-B83EC16C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parity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FDD7-ED64-4FC3-8441-EB241464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Even parity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add a 0 or 1 such that the total number of 1’s is even.</a:t>
            </a:r>
          </a:p>
          <a:p>
            <a:pPr lvl="1"/>
            <a:r>
              <a:rPr lang="en-US" dirty="0"/>
              <a:t>There also exists odd parity which makes the total number of 1’s odd</a:t>
            </a:r>
          </a:p>
          <a:p>
            <a:r>
              <a:rPr lang="en-US" dirty="0"/>
              <a:t>Examples (Even Parity):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/>
              <a:t>0b0000_0000 – zero ones -&gt; parity bit = 0</a:t>
            </a:r>
          </a:p>
          <a:p>
            <a:pPr lvl="1"/>
            <a:r>
              <a:rPr lang="en-US" dirty="0"/>
              <a:t>0b1111_1111 – eight ones -&gt; parity bit = 0</a:t>
            </a:r>
          </a:p>
          <a:p>
            <a:pPr lvl="1"/>
            <a:r>
              <a:rPr lang="en-US" dirty="0"/>
              <a:t>0b0110_1101 – five ones -&gt; parity bit = 1</a:t>
            </a:r>
          </a:p>
          <a:p>
            <a:pPr lvl="1"/>
            <a:endParaRPr lang="en-US" dirty="0"/>
          </a:p>
          <a:p>
            <a:r>
              <a:rPr lang="en-US" dirty="0"/>
              <a:t>If a single bit is lost, the parity bit allows us to infer the value of the lost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3132-DAA9-4189-A753-F981368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62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Value must be a 0</a:t>
            </a:r>
          </a:p>
          <a:p>
            <a:pPr lvl="1"/>
            <a:r>
              <a:rPr lang="en-US" dirty="0"/>
              <a:t>Because parity plus ones is already even</a:t>
            </a:r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Parity: 0</a:t>
            </a:r>
          </a:p>
          <a:p>
            <a:pPr lvl="1"/>
            <a:r>
              <a:rPr lang="en-US" dirty="0"/>
              <a:t>Value must be a 1</a:t>
            </a:r>
          </a:p>
          <a:p>
            <a:pPr lvl="1"/>
            <a:r>
              <a:rPr lang="en-US" dirty="0"/>
              <a:t>Because parity plus ones is not currently 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6C9-6E01-4543-8CDA-3996356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can only fix a single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CB14-D8E5-4B3B-953B-2AA77D50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two bits are missing?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?</a:t>
            </a:r>
            <a:r>
              <a:rPr lang="en-US" dirty="0"/>
              <a:t>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Could both be zeros</a:t>
            </a:r>
          </a:p>
          <a:p>
            <a:pPr lvl="1"/>
            <a:r>
              <a:rPr lang="en-US" dirty="0"/>
              <a:t>Could both be ones</a:t>
            </a:r>
          </a:p>
          <a:p>
            <a:pPr lvl="1"/>
            <a:r>
              <a:rPr lang="en-US" dirty="0"/>
              <a:t>Impossible to tell which</a:t>
            </a:r>
          </a:p>
          <a:p>
            <a:pPr lvl="1"/>
            <a:endParaRPr lang="en-US" dirty="0"/>
          </a:p>
          <a:p>
            <a:r>
              <a:rPr lang="en-US" dirty="0"/>
              <a:t>More advanced “error correcting codes” are possible to detect/fix two or more errors</a:t>
            </a:r>
          </a:p>
          <a:p>
            <a:pPr lvl="1"/>
            <a:r>
              <a:rPr lang="en-US" dirty="0"/>
              <a:t>Hamming Code (single error correcting, double error detecting)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C6597-C85A-4C34-AF22-B663B692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10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chunk in RAID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51960"/>
            <a:ext cx="11295103" cy="2496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Parity is computed bit-wise across corresponding chunks.</a:t>
            </a:r>
          </a:p>
          <a:p>
            <a:r>
              <a:rPr lang="en-US" dirty="0"/>
              <a:t>Chunks are one or more blocks (multiple of 4 kB) in size</a:t>
            </a:r>
          </a:p>
          <a:p>
            <a:r>
              <a:rPr lang="en-US" dirty="0"/>
              <a:t>Writing a small file will involve one disk </a:t>
            </a:r>
            <a:r>
              <a:rPr lang="en-US" i="1" dirty="0"/>
              <a:t>plus the parity disk.</a:t>
            </a:r>
          </a:p>
          <a:p>
            <a:pPr lvl="1"/>
            <a:r>
              <a:rPr lang="en-US" dirty="0"/>
              <a:t>(parity disk can become a bottleneck)</a:t>
            </a:r>
          </a:p>
          <a:p>
            <a:r>
              <a:rPr lang="en-US" dirty="0"/>
              <a:t>Writing a large file will involve all the disks.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540323"/>
              </p:ext>
            </p:extLst>
          </p:nvPr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</a:t>
                      </a:r>
                      <a:r>
                        <a:rPr lang="en-US" sz="2400" baseline="0" dirty="0">
                          <a:latin typeface="+mn-lt"/>
                          <a:cs typeface="Courier New" panose="02070309020205020404" pitchFamily="49" charset="0"/>
                        </a:rPr>
                        <a:t> 1</a:t>
                      </a:r>
                      <a:endParaRPr lang="en-US" sz="24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Courier New" panose="02070309020205020404" pitchFamily="49" charset="0"/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1111 0000 1111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0001 0001 0001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0011 0011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4" y="-980191"/>
            <a:ext cx="293292" cy="8461095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47767" y="3103709"/>
            <a:ext cx="11575" cy="2932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4737" y="3543649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storage capacity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6408" y="3397002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Redundancy overhead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C7A42F-A999-4348-AA55-814DBD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52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an array after failure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68588"/>
            <a:ext cx="10972799" cy="248018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disk fails, then we remove it and replace it with a working disk.</a:t>
            </a:r>
          </a:p>
          <a:p>
            <a:r>
              <a:rPr lang="en-US" dirty="0"/>
              <a:t>Then scan through the entire array to compute and write missing data.</a:t>
            </a:r>
          </a:p>
          <a:p>
            <a:pPr lvl="1"/>
            <a:r>
              <a:rPr lang="en-US" dirty="0"/>
              <a:t>This is called “rebuilding” the array</a:t>
            </a:r>
          </a:p>
          <a:p>
            <a:pPr lvl="1"/>
            <a:r>
              <a:rPr lang="en-US" dirty="0"/>
              <a:t>We cannot tolerate another disk failure until rebuild completes.</a:t>
            </a:r>
          </a:p>
          <a:p>
            <a:pPr lvl="1"/>
            <a:r>
              <a:rPr lang="en-US" dirty="0"/>
              <a:t>Reads/writes can continue while array is rebuilding!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685413"/>
              </p:ext>
            </p:extLst>
          </p:nvPr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6" y="1763012"/>
            <a:ext cx="293292" cy="2974690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90444" y="3512897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failed!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9FBA73-EC2F-4801-A331-DCCD0C83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5 </a:t>
            </a:r>
            <a:r>
              <a:rPr lang="mr-IN" dirty="0"/>
              <a:t>–</a:t>
            </a:r>
            <a:r>
              <a:rPr lang="en-US" dirty="0"/>
              <a:t> Distributed Parity </a:t>
            </a:r>
            <a:r>
              <a:rPr lang="en-US" sz="3600" i="1" dirty="0">
                <a:solidFill>
                  <a:schemeClr val="tx1"/>
                </a:solidFill>
              </a:rPr>
              <a:t>(the winner in practice)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944" y="1449866"/>
            <a:ext cx="6026140" cy="447043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parity chunks across the disks, to avoid a small-write bottleneck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one disk is OK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(N-1)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</a:rPr>
              <a:t>+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N/(N-1) * $</a:t>
            </a:r>
            <a:r>
              <a:rPr lang="en-US" baseline="-25000" dirty="0"/>
              <a:t>disk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High overhead for small N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Failure risk is high for large N</a:t>
            </a:r>
          </a:p>
          <a:p>
            <a:r>
              <a:rPr lang="en-US" dirty="0"/>
              <a:t>N is typically 3 to 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94023" y="2647178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15533" y="3011669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99972" y="3363803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1484" y="3728294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5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6 </a:t>
            </a:r>
            <a:r>
              <a:rPr lang="mr-IN" dirty="0"/>
              <a:t>–</a:t>
            </a:r>
            <a:r>
              <a:rPr lang="en-US" dirty="0"/>
              <a:t> Double Parity </a:t>
            </a:r>
            <a:r>
              <a:rPr lang="en-US" sz="3600" i="1" dirty="0">
                <a:solidFill>
                  <a:schemeClr val="tx1"/>
                </a:solidFill>
              </a:rPr>
              <a:t>(for large arrays)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38" y="1917836"/>
            <a:ext cx="6063862" cy="356697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Add another disk and keep two parity chunks per stripe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parity is computed differently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</a:t>
            </a:r>
            <a:r>
              <a:rPr lang="en-US" b="1" i="1" dirty="0">
                <a:solidFill>
                  <a:schemeClr val="accent4"/>
                </a:solidFill>
              </a:rPr>
              <a:t>two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disks is OK</a:t>
            </a:r>
          </a:p>
          <a:p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~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less: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(N-2)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b="1" dirty="0">
                <a:solidFill>
                  <a:srgbClr val="FFC000"/>
                </a:solidFill>
              </a:rPr>
              <a:t>~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higher: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N/(N-2) * $</a:t>
            </a:r>
            <a:r>
              <a:rPr lang="en-US" baseline="-25000" dirty="0"/>
              <a:t>disk</a:t>
            </a:r>
          </a:p>
          <a:p>
            <a:r>
              <a:rPr lang="en-US" dirty="0"/>
              <a:t>Makes sense for larger N (&gt;8)</a:t>
            </a:r>
          </a:p>
        </p:txBody>
      </p:sp>
    </p:spTree>
    <p:extLst>
      <p:ext uri="{BB962C8B-B14F-4D97-AF65-F5344CB8AC3E}">
        <p14:creationId xmlns:p14="http://schemas.microsoft.com/office/powerpoint/2010/main" val="112883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640-45AF-4E00-AF6D-5D0436D8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D162-715C-446E-82E8-F78837FC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most abstract part of the class</a:t>
            </a:r>
          </a:p>
          <a:p>
            <a:endParaRPr lang="en-US" dirty="0"/>
          </a:p>
          <a:p>
            <a:r>
              <a:rPr lang="en-US" dirty="0"/>
              <a:t>These ideas can take a long time to sink in</a:t>
            </a:r>
          </a:p>
          <a:p>
            <a:pPr lvl="1"/>
            <a:r>
              <a:rPr lang="en-US" dirty="0"/>
              <a:t>Best to introduce them and repeat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00BB-FEAA-4B7E-987C-AAB3FDE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1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 Design Principles</a:t>
            </a:r>
          </a:p>
          <a:p>
            <a:endParaRPr lang="en-US" dirty="0"/>
          </a:p>
          <a:p>
            <a:r>
              <a:rPr lang="en-US" dirty="0"/>
              <a:t>Kernel Designs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594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guiding principles per Tanenbaum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Simplicity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Completeness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206-C40E-4925-B805-631D79C2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D4EC-AD8B-4644-A8A6-6B0F68CC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interfaces are easier to understand and use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800" dirty="0"/>
              <a:t>“Perfection is reached not when there is no longer anything to add,</a:t>
            </a:r>
            <a:br>
              <a:rPr lang="en-US" sz="2800" dirty="0"/>
            </a:br>
            <a:r>
              <a:rPr lang="en-US" sz="2800" dirty="0"/>
              <a:t>but when there is no longer anything to take away.”</a:t>
            </a:r>
            <a:br>
              <a:rPr lang="en-US" dirty="0"/>
            </a:br>
            <a:r>
              <a:rPr lang="en-US" sz="2800" dirty="0"/>
              <a:t> - Antoine de St. </a:t>
            </a:r>
            <a:r>
              <a:rPr lang="en-US" sz="2800" dirty="0" err="1"/>
              <a:t>Exup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Roboto"/>
              </a:rPr>
              <a:t>é</a:t>
            </a:r>
            <a:r>
              <a:rPr lang="en-US" sz="2800" dirty="0" err="1"/>
              <a:t>ry</a:t>
            </a:r>
            <a:r>
              <a:rPr lang="en-US" sz="2800" dirty="0"/>
              <a:t> (French writer and aviator)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Fork() is a great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F09D-3C71-4318-A6A1-1319BC3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9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206-C40E-4925-B805-631D79C2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Simplicity means avoiding premature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D4EC-AD8B-4644-A8A6-6B0F68CC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let perfect stand in the way of good</a:t>
            </a:r>
          </a:p>
          <a:p>
            <a:pPr lvl="1"/>
            <a:r>
              <a:rPr lang="en-US" dirty="0"/>
              <a:t>It’s more important to have something working than nothing at all</a:t>
            </a:r>
          </a:p>
          <a:p>
            <a:pPr lvl="1"/>
            <a:endParaRPr lang="en-US" dirty="0"/>
          </a:p>
          <a:p>
            <a:r>
              <a:rPr lang="en-US" dirty="0"/>
              <a:t>First step is to make it work “good enough”</a:t>
            </a:r>
          </a:p>
          <a:p>
            <a:pPr lvl="1"/>
            <a:r>
              <a:rPr lang="en-US" dirty="0"/>
              <a:t>Optimization can come later based on usage</a:t>
            </a:r>
          </a:p>
          <a:p>
            <a:pPr lvl="1"/>
            <a:r>
              <a:rPr lang="en-US" dirty="0"/>
              <a:t>Otherwise you might be failing Amdahl’s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F09D-3C71-4318-A6A1-1319BC3D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9549-EFC2-40AF-BFC0-E52284E3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Simplicity reduces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8FDE-6BD1-4E79-8520-0194D19E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that match expectations end up being used correctly</a:t>
            </a:r>
          </a:p>
          <a:p>
            <a:endParaRPr lang="en-US" dirty="0"/>
          </a:p>
          <a:p>
            <a:r>
              <a:rPr lang="en-US" dirty="0"/>
              <a:t>Features are the source of mistakes</a:t>
            </a:r>
          </a:p>
          <a:p>
            <a:pPr lvl="1"/>
            <a:r>
              <a:rPr lang="en-US" dirty="0"/>
              <a:t>Code that doesn’t exist has no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48941-D5EF-4940-A025-2A0C5464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3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9717-C5BF-4BE1-9C2D-36C7E8B7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9930B-3760-4013-82FE-7E8C06D8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should make it possible to do everything users need to</a:t>
            </a:r>
          </a:p>
          <a:p>
            <a:endParaRPr lang="en-US" dirty="0"/>
          </a:p>
          <a:p>
            <a:r>
              <a:rPr lang="en-US" dirty="0"/>
              <a:t>Simple things should be simple, difficult things should be possible</a:t>
            </a:r>
          </a:p>
          <a:p>
            <a:endParaRPr lang="en-US" dirty="0"/>
          </a:p>
          <a:p>
            <a:r>
              <a:rPr lang="en-US" dirty="0"/>
              <a:t>For system design, this usually means moving extra functionality into </a:t>
            </a:r>
            <a:r>
              <a:rPr lang="en-US" dirty="0" err="1"/>
              <a:t>userspace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Managing heap memory is a good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29514-5E4F-4CA1-84D2-28C5BD53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8950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237</TotalTime>
  <Words>2204</Words>
  <Application>Microsoft Office PowerPoint</Application>
  <PresentationFormat>Widescreen</PresentationFormat>
  <Paragraphs>392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Roboto</vt:lpstr>
      <vt:lpstr>Tahoma</vt:lpstr>
      <vt:lpstr>Class Slides</vt:lpstr>
      <vt:lpstr>Lecture 16: OS Design and RAID</vt:lpstr>
      <vt:lpstr>Today’s Goals</vt:lpstr>
      <vt:lpstr>Outline</vt:lpstr>
      <vt:lpstr>Disclaimer</vt:lpstr>
      <vt:lpstr>Interface design</vt:lpstr>
      <vt:lpstr>1. Simplicity</vt:lpstr>
      <vt:lpstr>Simplicity means avoiding premature optimization</vt:lpstr>
      <vt:lpstr>Simplicity reduces bugs</vt:lpstr>
      <vt:lpstr>2. Completeness</vt:lpstr>
      <vt:lpstr>OSes have a long lifetime</vt:lpstr>
      <vt:lpstr>3. Efficiency</vt:lpstr>
      <vt:lpstr>Other OS principles</vt:lpstr>
      <vt:lpstr>Separation of policy and mechanism</vt:lpstr>
      <vt:lpstr>Project management is hard</vt:lpstr>
      <vt:lpstr>Outline</vt:lpstr>
      <vt:lpstr>Monolithic kernel</vt:lpstr>
      <vt:lpstr>Microkernel</vt:lpstr>
      <vt:lpstr>Exokernel</vt:lpstr>
      <vt:lpstr>Hybrid kernels</vt:lpstr>
      <vt:lpstr>Outline</vt:lpstr>
      <vt:lpstr>Failure rates for disks are a serious problem</vt:lpstr>
      <vt:lpstr>Database server at Northwestern</vt:lpstr>
      <vt:lpstr>Redundant Array of Independent Disks (RAID)</vt:lpstr>
      <vt:lpstr>Basic idea of RAID</vt:lpstr>
      <vt:lpstr>How does RAID fit into the OS?</vt:lpstr>
      <vt:lpstr>RAID levels</vt:lpstr>
      <vt:lpstr>RAID 0 – Striping (for throughput and capacity)</vt:lpstr>
      <vt:lpstr>RAID 1 – Mirroring (for fault tolerance)</vt:lpstr>
      <vt:lpstr>Check your understanding – RAID 1</vt:lpstr>
      <vt:lpstr>Check your understanding – RAID 1</vt:lpstr>
      <vt:lpstr>RAID 4 – Parity (for fault tolerance, capacity &amp; throughput) </vt:lpstr>
      <vt:lpstr>How does parity work?</vt:lpstr>
      <vt:lpstr>Check your understanding – Parity Recovery</vt:lpstr>
      <vt:lpstr>Check your understanding – Parity Recovery</vt:lpstr>
      <vt:lpstr>Parity can only fix a single error</vt:lpstr>
      <vt:lpstr>Parity chunk in RAID</vt:lpstr>
      <vt:lpstr>Rebuilding an array after failure</vt:lpstr>
      <vt:lpstr>RAID 5 – Distributed Parity (the winner in practice)</vt:lpstr>
      <vt:lpstr>RAID 6 – Double Parity (for large arrays)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16: OS Design and RAID</dc:title>
  <dc:creator>Branden Ghena</dc:creator>
  <cp:lastModifiedBy>Branden Ghena</cp:lastModifiedBy>
  <cp:revision>32</cp:revision>
  <dcterms:created xsi:type="dcterms:W3CDTF">2020-11-08T02:38:08Z</dcterms:created>
  <dcterms:modified xsi:type="dcterms:W3CDTF">2020-11-08T18:46:51Z</dcterms:modified>
</cp:coreProperties>
</file>